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334" r:id="rId13"/>
    <p:sldId id="299" r:id="rId14"/>
    <p:sldId id="335" r:id="rId15"/>
    <p:sldId id="302" r:id="rId16"/>
    <p:sldId id="336" r:id="rId17"/>
    <p:sldId id="264" r:id="rId18"/>
    <p:sldId id="337" r:id="rId19"/>
    <p:sldId id="266" r:id="rId20"/>
    <p:sldId id="265" r:id="rId21"/>
    <p:sldId id="276" r:id="rId22"/>
    <p:sldId id="303" r:id="rId23"/>
    <p:sldId id="293" r:id="rId24"/>
    <p:sldId id="277" r:id="rId25"/>
    <p:sldId id="284" r:id="rId26"/>
    <p:sldId id="269" r:id="rId27"/>
    <p:sldId id="304" r:id="rId28"/>
    <p:sldId id="305" r:id="rId29"/>
    <p:sldId id="307" r:id="rId30"/>
    <p:sldId id="306" r:id="rId31"/>
    <p:sldId id="308" r:id="rId32"/>
    <p:sldId id="270" r:id="rId33"/>
    <p:sldId id="309" r:id="rId34"/>
    <p:sldId id="310" r:id="rId35"/>
    <p:sldId id="311" r:id="rId36"/>
    <p:sldId id="312" r:id="rId37"/>
    <p:sldId id="314" r:id="rId38"/>
    <p:sldId id="313" r:id="rId39"/>
    <p:sldId id="315" r:id="rId40"/>
    <p:sldId id="316" r:id="rId41"/>
    <p:sldId id="317" r:id="rId42"/>
    <p:sldId id="294" r:id="rId43"/>
    <p:sldId id="296" r:id="rId44"/>
    <p:sldId id="318" r:id="rId45"/>
    <p:sldId id="319" r:id="rId46"/>
    <p:sldId id="338" r:id="rId47"/>
    <p:sldId id="321" r:id="rId48"/>
    <p:sldId id="322" r:id="rId49"/>
    <p:sldId id="323" r:id="rId50"/>
    <p:sldId id="324" r:id="rId51"/>
    <p:sldId id="288" r:id="rId52"/>
    <p:sldId id="289" r:id="rId53"/>
    <p:sldId id="320" r:id="rId54"/>
    <p:sldId id="274" r:id="rId55"/>
    <p:sldId id="275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8"/>
    <p:restoredTop sz="93525"/>
  </p:normalViewPr>
  <p:slideViewPr>
    <p:cSldViewPr snapToGrid="0" snapToObjects="1">
      <p:cViewPr varScale="1">
        <p:scale>
          <a:sx n="69" d="100"/>
          <a:sy n="69" d="100"/>
        </p:scale>
        <p:origin x="17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65" Type="http://schemas.microsoft.com/office/2016/11/relationships/changesInfo" Target="changesInfos/changesInfo1.xml"/><Relationship Id="rId66" Type="http://schemas.microsoft.com/office/2015/10/relationships/revisionInfo" Target="revisionInfo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74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 err="1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Nianci</a:t>
            </a:r>
            <a:r>
              <a:rPr lang="zh-CN" altLang="en-US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altLang="zh-CN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</a:t>
            </a:r>
          </a:p>
          <a:p>
            <a:r>
              <a:rPr lang="en-US" altLang="zh-CN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</a:t>
            </a:r>
            <a:r>
              <a:rPr lang="zh-CN" altLang="en-US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altLang="zh-CN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</a:t>
            </a:r>
            <a:r>
              <a:rPr lang="zh-CN" altLang="en-US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</a:t>
            </a:r>
            <a:r>
              <a:rPr lang="en-US" altLang="zh-CN" sz="2400" b="1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</a:t>
            </a:r>
            <a:endParaRPr lang="en-US" sz="2400" b="1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737" y="1455576"/>
            <a:ext cx="4784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Load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rocket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from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SpaceX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API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11" y="1917241"/>
            <a:ext cx="5016500" cy="901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4737" y="3080551"/>
            <a:ext cx="31904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2.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Convert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response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JSON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477" y="3742271"/>
            <a:ext cx="4386440" cy="4191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011" y="4422710"/>
            <a:ext cx="4073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3.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Clean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using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custom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functions</a:t>
            </a:r>
            <a:endParaRPr lang="en-US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111" y="5037638"/>
            <a:ext cx="47117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4737" y="1455576"/>
            <a:ext cx="2791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4.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Create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data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frame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64737" y="5304819"/>
            <a:ext cx="3389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5.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Filter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export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CSV</a:t>
            </a: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90" y="1087699"/>
            <a:ext cx="55118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90" y="4771868"/>
            <a:ext cx="4267200" cy="355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790" y="5902945"/>
            <a:ext cx="58928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2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0011" y="1660849"/>
            <a:ext cx="2613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1.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Request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HTML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page</a:t>
            </a:r>
            <a:r>
              <a:rPr lang="zh-CN" altLang="en-US" sz="2000" b="1" dirty="0" smtClean="0"/>
              <a:t> </a:t>
            </a:r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11" y="2151508"/>
            <a:ext cx="3798682" cy="342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2877" y="2772314"/>
            <a:ext cx="288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2.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Create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err="1" smtClean="0"/>
              <a:t>BeautifulSoup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87" y="3259769"/>
            <a:ext cx="3762640" cy="2590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011" y="3720086"/>
            <a:ext cx="3951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3.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Assign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all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table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result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list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487" y="4466608"/>
            <a:ext cx="3187700" cy="317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2877" y="4828265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4.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Extract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columns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name</a:t>
            </a:r>
            <a:endParaRPr lang="en-US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10" y="5272532"/>
            <a:ext cx="5262827" cy="14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0011" y="1660849"/>
            <a:ext cx="4430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5.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Create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dictionary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for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combine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2877" y="2772314"/>
            <a:ext cx="388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6.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Fill</a:t>
            </a:r>
            <a:r>
              <a:rPr lang="zh-CN" altLang="en-US" sz="2000" b="1" dirty="0" smtClean="0"/>
              <a:t> 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up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dictionary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70011" y="3720086"/>
            <a:ext cx="4962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7.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Create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new</a:t>
            </a:r>
            <a:r>
              <a:rPr lang="zh-CN" altLang="en-US" sz="2000" b="1" dirty="0" smtClean="0"/>
              <a:t> </a:t>
            </a:r>
            <a:r>
              <a:rPr lang="en-US" altLang="zh-CN" sz="2000" b="1" dirty="0" err="1" smtClean="0"/>
              <a:t>dataframe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export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CSV</a:t>
            </a:r>
            <a:endParaRPr lang="en-US" sz="2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810" y="691049"/>
            <a:ext cx="4030589" cy="3680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0" y="4900553"/>
            <a:ext cx="4241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18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1722" y="1623527"/>
            <a:ext cx="1080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SpaceX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SpaceX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facilities,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</a:t>
            </a:r>
          </a:p>
          <a:p>
            <a:endParaRPr lang="en-US" dirty="0"/>
          </a:p>
          <a:p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aims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dedicated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orbit,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orbit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/>
              <a:t> </a:t>
            </a:r>
            <a:r>
              <a:rPr lang="en-US" altLang="zh-CN" dirty="0" smtClean="0"/>
              <a:t>shown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below.</a:t>
            </a:r>
            <a:r>
              <a:rPr lang="zh-CN" alt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090" y="2546857"/>
            <a:ext cx="4059335" cy="2896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2351" y="5728996"/>
            <a:ext cx="369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value_counts</a:t>
            </a:r>
            <a:r>
              <a:rPr lang="en-US" altLang="zh-CN" dirty="0" smtClean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51722" y="1623527"/>
            <a:ext cx="85061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en-US" altLang="zh-CN" dirty="0" smtClean="0"/>
              <a:t>Ocean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ocean.</a:t>
            </a:r>
          </a:p>
          <a:p>
            <a:r>
              <a:rPr lang="en-US" altLang="zh-CN" dirty="0" smtClean="0"/>
              <a:t>False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Ocean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unsuccessfully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ocean</a:t>
            </a:r>
          </a:p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en-US" altLang="zh-CN" dirty="0" smtClean="0"/>
              <a:t>RTLS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</a:t>
            </a:r>
          </a:p>
          <a:p>
            <a:r>
              <a:rPr lang="en-US" altLang="zh-CN" dirty="0" smtClean="0"/>
              <a:t>False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RTLS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unsuccessfully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</a:t>
            </a:r>
          </a:p>
          <a:p>
            <a:r>
              <a:rPr lang="en-US" altLang="zh-CN" dirty="0" smtClean="0"/>
              <a:t>True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ASDS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</a:t>
            </a:r>
          </a:p>
          <a:p>
            <a:r>
              <a:rPr lang="en-US" altLang="zh-CN" dirty="0" smtClean="0"/>
              <a:t>False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ASDS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</a:t>
            </a:r>
          </a:p>
          <a:p>
            <a:endParaRPr lang="en-US" altLang="zh-CN" dirty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	0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7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0011" y="1548882"/>
            <a:ext cx="1968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Scatter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Charts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33257" y="1548882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Bar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Chart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920065" y="1548882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Line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Charts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5543" y="2148564"/>
            <a:ext cx="2997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Scatter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produced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relationships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en-US" altLang="zh-CN" dirty="0"/>
              <a:t>: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5543" y="3071412"/>
            <a:ext cx="3306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Flight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Orbit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Flight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69825" y="2353301"/>
            <a:ext cx="34974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Bar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visualize</a:t>
            </a:r>
            <a:endParaRPr lang="en-US" altLang="zh-CN" dirty="0"/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between:</a:t>
            </a:r>
          </a:p>
          <a:p>
            <a:endParaRPr lang="en-US" dirty="0"/>
          </a:p>
          <a:p>
            <a:r>
              <a:rPr lang="en-US" altLang="zh-CN" dirty="0" smtClean="0"/>
              <a:t>Success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14772" y="2471729"/>
            <a:ext cx="34769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Visualize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between:</a:t>
            </a:r>
          </a:p>
          <a:p>
            <a:endParaRPr lang="en-US" dirty="0"/>
          </a:p>
          <a:p>
            <a:r>
              <a:rPr lang="en-US" altLang="zh-CN" dirty="0" smtClean="0"/>
              <a:t>Success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604865"/>
            <a:ext cx="112626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Displaying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unique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</a:p>
          <a:p>
            <a:r>
              <a:rPr lang="en-US" altLang="zh-CN" dirty="0" smtClean="0"/>
              <a:t>Displaying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begin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’CCA’</a:t>
            </a:r>
          </a:p>
          <a:p>
            <a:r>
              <a:rPr lang="en-US" altLang="zh-CN" dirty="0" smtClean="0"/>
              <a:t>Displaying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carried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NASA(CRS)</a:t>
            </a:r>
          </a:p>
          <a:p>
            <a:r>
              <a:rPr lang="en-US" altLang="zh-CN" dirty="0" smtClean="0"/>
              <a:t>Displaying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carried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F9</a:t>
            </a:r>
            <a:r>
              <a:rPr lang="zh-CN" altLang="en-US" dirty="0" smtClean="0"/>
              <a:t> </a:t>
            </a:r>
            <a:r>
              <a:rPr lang="en-US" altLang="zh-CN" dirty="0" smtClean="0"/>
              <a:t>v1.1</a:t>
            </a:r>
          </a:p>
          <a:p>
            <a:r>
              <a:rPr lang="en-US" altLang="zh-CN" dirty="0" smtClean="0"/>
              <a:t>Listing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outcome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pad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achieved</a:t>
            </a:r>
          </a:p>
          <a:p>
            <a:r>
              <a:rPr lang="en-US" altLang="zh-CN" dirty="0" smtClean="0"/>
              <a:t>Listing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habe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greater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6000</a:t>
            </a:r>
          </a:p>
          <a:p>
            <a:r>
              <a:rPr lang="en-US" altLang="zh-CN" dirty="0" err="1" smtClean="0"/>
              <a:t>Lising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outcomes</a:t>
            </a:r>
          </a:p>
          <a:p>
            <a:r>
              <a:rPr lang="en-US" altLang="zh-CN" dirty="0" smtClean="0"/>
              <a:t>Listing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carried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maximum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</a:t>
            </a:r>
          </a:p>
          <a:p>
            <a:r>
              <a:rPr lang="en-US" altLang="zh-CN" dirty="0" smtClean="0"/>
              <a:t>Listing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landing_outcomes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versions,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</a:t>
            </a:r>
          </a:p>
          <a:p>
            <a:r>
              <a:rPr lang="en-US" altLang="zh-CN" dirty="0" err="1" smtClean="0"/>
              <a:t>Rainking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</a:t>
            </a:r>
            <a:r>
              <a:rPr lang="zh-CN" altLang="en-US" dirty="0" smtClean="0"/>
              <a:t> 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outcomes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zh-CN" altLang="en-US" dirty="0" smtClean="0"/>
              <a:t> </a:t>
            </a:r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20</a:t>
            </a:r>
            <a:r>
              <a:rPr lang="en-US" altLang="zh-CN" baseline="30000" dirty="0" smtClean="0"/>
              <a:t>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10515600" cy="43513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Mark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err="1" smtClean="0"/>
              <a:t>Initialise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folium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folium.circle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olium.Marker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Mark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coordinates,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folium.Marker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MarkerCluster</a:t>
            </a:r>
            <a:r>
              <a:rPr lang="en-US" altLang="zh-CN" dirty="0" smtClean="0"/>
              <a:t>()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Icon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label.,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assigning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icon_color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marker_colour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determined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previously.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Calculate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proximities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calculation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folium.Marker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betwween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folium.Polyline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shiowing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selected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distribution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across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successrate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individual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showing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inputs: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sites,individual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&amp;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slider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zh-CN" alt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mr-IN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–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chart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depends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point,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mass,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version</a:t>
            </a:r>
            <a:r>
              <a:rPr lang="zh-CN" alt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categories.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0011" y="1362269"/>
            <a:ext cx="2811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Model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Development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15941" y="1362269"/>
            <a:ext cx="2423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Model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Evaluation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714772" y="1362269"/>
            <a:ext cx="292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Finding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the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best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Model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303555"/>
            <a:ext cx="46839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prepare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dataset</a:t>
            </a:r>
            <a:r>
              <a:rPr lang="zh-CN" altLang="en-US" sz="2000" dirty="0" smtClean="0"/>
              <a:t> </a:t>
            </a:r>
            <a:endParaRPr lang="en-US" altLang="zh-CN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Load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dataset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Perform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necessary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transformations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Split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into</a:t>
            </a:r>
            <a:r>
              <a:rPr lang="zh-CN" altLang="en-US" sz="2000" dirty="0" smtClean="0"/>
              <a:t>  </a:t>
            </a:r>
            <a:r>
              <a:rPr lang="en-US" altLang="zh-CN" sz="2000" dirty="0" err="1" smtClean="0"/>
              <a:t>traning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Decide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which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type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algorithms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fit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eachchosen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Create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GridSearchCV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dictionary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endParaRPr lang="en-US" altLang="zh-CN" sz="2000" dirty="0"/>
          </a:p>
          <a:p>
            <a:pPr lvl="1"/>
            <a:r>
              <a:rPr lang="en-US" altLang="zh-CN" sz="2000" dirty="0"/>
              <a:t>p</a:t>
            </a:r>
            <a:r>
              <a:rPr lang="en-US" altLang="zh-CN" sz="2000" dirty="0" smtClean="0"/>
              <a:t>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Fit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object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000" dirty="0" smtClean="0"/>
              <a:t>Use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braining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683967" y="2034073"/>
            <a:ext cx="33030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Using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output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GridSearchCV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turned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hyperparameters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Check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Plot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10939" y="2034073"/>
            <a:ext cx="3433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Review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chosen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highest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acuracy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determined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performing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2" y="1511559"/>
            <a:ext cx="41938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preview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Dashboard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Plotly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Dash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results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visualization,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SQL,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Folium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Dashboard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shown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slides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Comparing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return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about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83%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86" y="1511559"/>
            <a:ext cx="6574971" cy="505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564383"/>
            <a:ext cx="5841611" cy="5293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2239921"/>
            <a:ext cx="4921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number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increases,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increases.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early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&lt;30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CCAFS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SLC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40,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generally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unsuccessful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VAFB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SLC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shows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trend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earlier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less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successful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No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early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	KSC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39A,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successful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Above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flight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number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30,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significantly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successful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landings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16" y="1511559"/>
            <a:ext cx="5795346" cy="52158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853" y="1511559"/>
            <a:ext cx="55239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Above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payload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around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7000kg,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unsuccessful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landings,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heavier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There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clear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payload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site.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bariety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payload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CCAFS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78164"/>
            <a:ext cx="6078161" cy="40774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1517897"/>
            <a:ext cx="497764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Orbits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100%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2400" dirty="0" smtClean="0"/>
              <a:t>ES-L1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2400" dirty="0" smtClean="0"/>
              <a:t>GEO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2400" dirty="0" smtClean="0"/>
              <a:t>HO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2400" dirty="0" smtClean="0"/>
              <a:t>SSO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orbit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lowest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altLang="zh-CN" sz="2400" dirty="0" smtClean="0"/>
              <a:t>SO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316" y="1769866"/>
            <a:ext cx="5531239" cy="4657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935" y="1586204"/>
            <a:ext cx="58038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100%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GEO,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HEO,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ES-L1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explained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flight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respective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orbits.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100%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SSO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impressive,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flights.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Weak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relationship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Flight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GTO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Flight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increases,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increases.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extreme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LEO,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where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unsuccessful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landings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occurred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flight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numbers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0721" y="1476948"/>
            <a:ext cx="5407090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following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</a:t>
            </a:r>
            <a:b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unclear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associated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heavier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intuitive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sense.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101" y="1476948"/>
            <a:ext cx="5704373" cy="497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04647"/>
            <a:ext cx="484701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Between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2010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2013,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landingswere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2013,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increased,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despite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dips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2016,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always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greater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50%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chance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89" y="2307073"/>
            <a:ext cx="5299783" cy="357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11" y="1595275"/>
            <a:ext cx="5168900" cy="109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911" y="3116424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046" y="3639644"/>
            <a:ext cx="22733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815589" y="654747"/>
            <a:ext cx="9864607" cy="533951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Analysis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Summary of all </a:t>
            </a:r>
            <a:r>
              <a:rPr lang="en-US" b="1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Analysis(EDA)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Geospatial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charset="2"/>
              <a:buChar char="q"/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analysis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of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classification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90093" y="743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81" y="1426677"/>
            <a:ext cx="5422900" cy="176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3295026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68" y="3921295"/>
            <a:ext cx="12192000" cy="154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48233"/>
            <a:ext cx="5753100" cy="204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566" y="4673211"/>
            <a:ext cx="3352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0500"/>
            <a:ext cx="6184900" cy="196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412364"/>
            <a:ext cx="3390900" cy="1358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28057"/>
            <a:ext cx="6350000" cy="246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498522"/>
            <a:ext cx="4292600" cy="1257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5357"/>
            <a:ext cx="8750300" cy="247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294450"/>
            <a:ext cx="2037750" cy="24971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42828"/>
            <a:ext cx="6159500" cy="199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053467"/>
            <a:ext cx="5994400" cy="227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02657"/>
            <a:ext cx="6680200" cy="2489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402" y="1302657"/>
            <a:ext cx="39243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0267"/>
            <a:ext cx="63627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4875245"/>
            <a:ext cx="6337300" cy="1714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0011" y="4014425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0011" y="3791857"/>
            <a:ext cx="1084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Result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64097"/>
            <a:ext cx="8164780" cy="2351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95" y="2986924"/>
            <a:ext cx="3579704" cy="38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71852"/>
            <a:ext cx="11233304" cy="518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context</a:t>
            </a:r>
          </a:p>
          <a:p>
            <a:pPr lvl="1">
              <a:spcBef>
                <a:spcPts val="1400"/>
              </a:spcBef>
              <a:buFont typeface="Wingdings" charset="2"/>
              <a:buChar char="q"/>
            </a:pP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advertises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Falcon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9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rocket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launches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on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its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website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with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of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62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million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dollars,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which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is</a:t>
            </a:r>
            <a:r>
              <a:rPr lang="zh-CN" altLang="en-US" sz="20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much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saving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others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because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of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reuse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first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stage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in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rocket</a:t>
            </a:r>
          </a:p>
          <a:p>
            <a:pPr lvl="1">
              <a:spcBef>
                <a:spcPts val="1400"/>
              </a:spcBef>
              <a:buFont typeface="Wingdings" charset="2"/>
              <a:buChar char="q"/>
            </a:pP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Whether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Falcon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can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successfully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land?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That’s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what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we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need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to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you want to find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answers</a:t>
            </a:r>
          </a:p>
          <a:p>
            <a:pPr lvl="1">
              <a:spcBef>
                <a:spcPts val="1400"/>
              </a:spcBef>
              <a:buFont typeface="Wingdings" charset="2"/>
              <a:buChar char="q"/>
            </a:pP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Correlations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between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rocket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variables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and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landing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rate</a:t>
            </a:r>
          </a:p>
          <a:p>
            <a:pPr lvl="1">
              <a:spcBef>
                <a:spcPts val="1400"/>
              </a:spcBef>
              <a:buFont typeface="Wingdings" charset="2"/>
              <a:buChar char="q"/>
            </a:pP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Different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conditions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to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get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best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and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ensure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the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best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landing</a:t>
            </a:r>
            <a:r>
              <a:rPr lang="zh-CN" altLang="en-US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altLang="zh-CN" sz="2000" dirty="0" smtClean="0">
                <a:solidFill>
                  <a:schemeClr val="accent3">
                    <a:lumMod val="25000"/>
                  </a:schemeClr>
                </a:solidFill>
                <a:latin typeface="+mn-lt"/>
              </a:rPr>
              <a:t>rate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All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Locations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of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err="1" smtClean="0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5899"/>
            <a:ext cx="6693005" cy="4196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69" y="1345899"/>
            <a:ext cx="4699000" cy="237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37569" y="3978999"/>
            <a:ext cx="4814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SpaceX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coasts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America,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specifically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Florida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California.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Color-labeled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777" y="1440672"/>
            <a:ext cx="4737100" cy="3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03" y="1440672"/>
            <a:ext cx="6339024" cy="3976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31876" y="5580061"/>
            <a:ext cx="9591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Launches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grouped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annotated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successful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failed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launches.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Proximity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of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Sites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Of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Other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Points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Of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Interest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47" y="1383345"/>
            <a:ext cx="3556000" cy="246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2792"/>
            <a:ext cx="6475445" cy="2715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248" y="1087699"/>
            <a:ext cx="3272724" cy="24985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6751" y="1691915"/>
            <a:ext cx="3564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CCAFS</a:t>
            </a:r>
            <a:r>
              <a:rPr lang="zh-CN" altLang="en-US" dirty="0" smtClean="0"/>
              <a:t> </a:t>
            </a:r>
            <a:r>
              <a:rPr lang="en-US" altLang="zh-CN" dirty="0" smtClean="0"/>
              <a:t>SLC-40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43396" y="3847145"/>
            <a:ext cx="53930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prximity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railways?</a:t>
            </a:r>
          </a:p>
          <a:p>
            <a:r>
              <a:rPr lang="en-US" dirty="0"/>
              <a:t>	</a:t>
            </a:r>
            <a:r>
              <a:rPr lang="en-US" altLang="zh-CN" dirty="0" smtClean="0"/>
              <a:t>Yes,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costline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0.87km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East.</a:t>
            </a:r>
          </a:p>
          <a:p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highways?</a:t>
            </a:r>
          </a:p>
          <a:p>
            <a:r>
              <a:rPr lang="en-US" dirty="0"/>
              <a:t>	</a:t>
            </a:r>
            <a:r>
              <a:rPr lang="en-US" altLang="zh-CN" dirty="0" smtClean="0"/>
              <a:t>Yes,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highwya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0.59km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away.</a:t>
            </a:r>
          </a:p>
          <a:p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railways?</a:t>
            </a:r>
          </a:p>
          <a:p>
            <a:r>
              <a:rPr lang="en-US" dirty="0"/>
              <a:t>	</a:t>
            </a:r>
            <a:r>
              <a:rPr lang="en-US" altLang="zh-CN" dirty="0" smtClean="0"/>
              <a:t>Yes,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railway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1.29km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away</a:t>
            </a:r>
          </a:p>
          <a:p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keep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certain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cities?</a:t>
            </a:r>
          </a:p>
          <a:p>
            <a:r>
              <a:rPr lang="en-US" dirty="0"/>
              <a:t>	</a:t>
            </a:r>
            <a:r>
              <a:rPr lang="en-US" altLang="zh-CN" dirty="0" smtClean="0"/>
              <a:t>Yes,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nearest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51.74km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804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by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1581150"/>
            <a:ext cx="9575800" cy="369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7706" y="5542384"/>
            <a:ext cx="11178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KSCLC-39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successful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41.7%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total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successful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launches.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Site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with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Highes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t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Success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81150"/>
            <a:ext cx="9601200" cy="369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8963" y="5598367"/>
            <a:ext cx="9600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KSLC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39A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successes</a:t>
            </a:r>
            <a:r>
              <a:rPr lang="zh-CN" altLang="en-US" dirty="0"/>
              <a:t> </a:t>
            </a:r>
            <a:r>
              <a:rPr lang="en-US" altLang="zh-CN" dirty="0" smtClean="0"/>
              <a:t>76.9%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23.1%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Payload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vs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Launch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Outcome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Scatter</a:t>
            </a:r>
            <a:r>
              <a:rPr lang="zh-CN" altLang="en-US" dirty="0" smtClean="0">
                <a:solidFill>
                  <a:srgbClr val="0B49CB"/>
                </a:solidFill>
                <a:latin typeface="Abadi"/>
              </a:rPr>
              <a:t> </a:t>
            </a:r>
            <a:r>
              <a:rPr lang="en-US" altLang="zh-CN" dirty="0" smtClean="0">
                <a:solidFill>
                  <a:srgbClr val="0B49CB"/>
                </a:solidFill>
                <a:latin typeface="Abadi"/>
              </a:rPr>
              <a:t>Plot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02" y="1642188"/>
            <a:ext cx="4923536" cy="3881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729" y="1518526"/>
            <a:ext cx="4942892" cy="4076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192" y="6025573"/>
            <a:ext cx="1169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figures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heavy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payloads.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25" y="1483826"/>
            <a:ext cx="6337300" cy="347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625" y="1483826"/>
            <a:ext cx="4927600" cy="208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9511" y="5517741"/>
            <a:ext cx="82100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virtually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83.33%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size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small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18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needed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determine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optimal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71600"/>
            <a:ext cx="6476633" cy="49172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32441" y="1940767"/>
            <a:ext cx="42174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performing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DecisionTree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explain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18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results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classified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incorrectly</a:t>
            </a:r>
            <a:r>
              <a:rPr lang="zh-CN" altLang="en-US" sz="2000" dirty="0" smtClean="0"/>
              <a:t> </a:t>
            </a:r>
            <a:endParaRPr lang="en-US" altLang="zh-CN" sz="20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17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results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correctly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classified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68796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increases,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early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beging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unsuccessful.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Orbital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KSLC-39A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successes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among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massive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lower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than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low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same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accuracy,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ubt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seems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needed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optimal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due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small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zh-CN" altLang="en-US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altLang="zh-CN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size.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5029" y="1698171"/>
            <a:ext cx="5261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Coursera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Applied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Science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Capstone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Course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81369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Making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GET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requests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REST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Scraping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r>
              <a:rPr lang="en-US" altLang="zh-CN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fillna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()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mehtod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remove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NAN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.</a:t>
            </a:r>
            <a:r>
              <a:rPr lang="en-US" altLang="zh-CN" sz="7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value_counts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()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to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determine</a:t>
            </a:r>
            <a:r>
              <a:rPr lang="zh-CN" alt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charset="2"/>
              <a:buChar char="§"/>
            </a:pP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Number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launches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each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site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charset="2"/>
              <a:buChar char="§"/>
            </a:pPr>
            <a:r>
              <a:rPr lang="en-US" altLang="zh-CN" sz="72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Nmber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occurrence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each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orbit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charset="2"/>
              <a:buChar char="§"/>
            </a:pP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Number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occurrence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mission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outcome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per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orbit</a:t>
            </a:r>
            <a:r>
              <a:rPr lang="zh-CN" altLang="en-US" sz="72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72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typ</a:t>
            </a:r>
            <a:endParaRPr lang="en-US" altLang="zh-CN" sz="72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charset="2"/>
              <a:buChar char="§"/>
            </a:pPr>
            <a:r>
              <a:rPr lang="en-US" altLang="zh-CN" sz="8400" b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Creating</a:t>
            </a:r>
            <a:r>
              <a:rPr lang="zh-CN" altLang="en-US" sz="8400" b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b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</a:t>
            </a:r>
            <a:r>
              <a:rPr lang="zh-CN" altLang="en-US" sz="8400" b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b="1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landing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outcome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label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that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shows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following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(0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unsuccessful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，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1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successful</a:t>
            </a:r>
            <a:r>
              <a:rPr lang="zh-CN" altLang="en-US" sz="84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）</a:t>
            </a:r>
            <a:endParaRPr lang="en-US" altLang="zh-CN" sz="8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25873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813696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</a:t>
            </a:r>
            <a:r>
              <a:rPr lang="en-US" sz="20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</a:t>
            </a:r>
            <a:r>
              <a:rPr lang="zh-CN" alt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manipulate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evaluate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Matplotlib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to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relationships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between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variables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and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determine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patterns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20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0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Geospatial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analytics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Creating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an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dashboard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Plotyly</a:t>
            </a:r>
            <a:r>
              <a:rPr lang="zh-CN" alt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Dash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Ski-learn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pre-process(standardize)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data;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Split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data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into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training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and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testing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set;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Train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different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classsification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models;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Find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using</a:t>
            </a:r>
            <a:r>
              <a:rPr lang="zh-CN" altLang="en-US" sz="1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16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endParaRPr lang="en-US" altLang="zh-CN" sz="16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Plotting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confusion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matrices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for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each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model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endParaRPr lang="en-US" altLang="zh-CN" sz="2000" dirty="0" smtClean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Assessing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err="1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acuracy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of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each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137533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b="1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916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b="1" smtClean="0"/>
              <a:t>8</a:t>
            </a:fld>
            <a:endParaRPr lang="en-US" b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045" y="1586204"/>
            <a:ext cx="303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1.Lunch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from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SpaceX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API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89562" y="2687217"/>
            <a:ext cx="323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Convert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response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JSON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file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9562" y="3603564"/>
            <a:ext cx="375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custom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functions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clean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4980972" y="1472936"/>
            <a:ext cx="5105400" cy="965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972" y="2687217"/>
            <a:ext cx="4013200" cy="6724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422" y="4025869"/>
            <a:ext cx="47625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b="1" smtClean="0"/>
              <a:t>9</a:t>
            </a:fld>
            <a:endParaRPr lang="en-US" b="1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b="1" dirty="0">
              <a:solidFill>
                <a:srgbClr val="0B49CB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9045" y="1586204"/>
            <a:ext cx="217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4.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Combine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columns</a:t>
            </a:r>
            <a:r>
              <a:rPr lang="zh-CN" altLang="en-US" b="1" dirty="0" smtClean="0"/>
              <a:t> 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58161" y="4963886"/>
            <a:ext cx="400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5.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Filter</a:t>
            </a:r>
            <a:r>
              <a:rPr lang="zh-CN" altLang="en-US" b="1" dirty="0" smtClean="0"/>
              <a:t> </a:t>
            </a:r>
            <a:r>
              <a:rPr lang="en-US" altLang="zh-CN" b="1" dirty="0" err="1" smtClean="0"/>
              <a:t>dataframe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exporting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CSV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579" y="1043517"/>
            <a:ext cx="4885106" cy="33201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810" y="4409879"/>
            <a:ext cx="4942875" cy="3853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972" y="5608294"/>
            <a:ext cx="8255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679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</TotalTime>
  <Words>1867</Words>
  <Application>Microsoft Macintosh PowerPoint</Application>
  <PresentationFormat>Widescreen</PresentationFormat>
  <Paragraphs>321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Abadi</vt:lpstr>
      <vt:lpstr>Calibri</vt:lpstr>
      <vt:lpstr>Calibri Light</vt:lpstr>
      <vt:lpstr>IBM Plex Mono SemiBold</vt:lpstr>
      <vt:lpstr>Mangal</vt:lpstr>
      <vt:lpstr>SF Pro</vt:lpstr>
      <vt:lpstr>Wingdings</vt:lpstr>
      <vt:lpstr>等线</vt:lpstr>
      <vt:lpstr>Arial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ncima@aliyun.com</cp:lastModifiedBy>
  <cp:revision>234</cp:revision>
  <dcterms:created xsi:type="dcterms:W3CDTF">2021-04-29T18:58:34Z</dcterms:created>
  <dcterms:modified xsi:type="dcterms:W3CDTF">2023-02-02T14:01:55Z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